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2.svg" ContentType="image/svg+xml"/>
  <Override PartName="/ppt/media/image6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Roboto" panose="02000000000000000000" pitchFamily="34" charset="-122"/>
      <p:regular r:id="rId17"/>
    </p:embeddedFont>
    <p:embeddedFont>
      <p:font typeface="Host Grotesk Medium" panose="020B0504030402000203" pitchFamily="34" charset="-122"/>
      <p:regular r:id="rId18"/>
    </p:embeddedFont>
    <p:embeddedFont>
      <p:font typeface="Roboto" panose="02000000000000000000" pitchFamily="34" charset="0"/>
      <p:regular r:id="rId19"/>
    </p:embeddedFont>
    <p:embeddedFont>
      <p:font typeface="Roboto" panose="02000000000000000000" pitchFamily="34" charset="-120"/>
      <p:regular r:id="rId20"/>
    </p:embeddedFont>
    <p:embeddedFont>
      <p:font typeface="Host Grotesk Medium" panose="020B0504030402000203" pitchFamily="34" charset="0"/>
      <p:regular r:id="rId21"/>
    </p:embeddedFont>
    <p:embeddedFont>
      <p:font typeface="Host Grotesk Medium" panose="020B0504030402000203" pitchFamily="34" charset="-120"/>
      <p:regular r:id="rId22"/>
    </p:embeddedFont>
    <p:embeddedFont>
      <p:font typeface="Calibri" panose="020F050202020403020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font" Target="fonts/font10.fntdata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11.png"/><Relationship Id="rId8" Type="http://schemas.openxmlformats.org/officeDocument/2006/relationships/image" Target="../media/image10.png"/><Relationship Id="rId7" Type="http://schemas.openxmlformats.org/officeDocument/2006/relationships/image" Target="../media/image9.svg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2" Type="http://schemas.openxmlformats.org/officeDocument/2006/relationships/notesSlide" Target="../notesSlides/notesSlide3.xml"/><Relationship Id="rId11" Type="http://schemas.openxmlformats.org/officeDocument/2006/relationships/slideLayout" Target="../slideLayouts/slideLayout4.xml"/><Relationship Id="rId10" Type="http://schemas.openxmlformats.org/officeDocument/2006/relationships/image" Target="../media/image12.sv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80551" y="1241244"/>
            <a:ext cx="7556421" cy="3401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4400" b="1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KNOCKTURN WEBSITE 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80551" y="1836557"/>
            <a:ext cx="7556421" cy="3401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Empowering Growth Through Property, Manpower &amp; Projects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380550" y="3134396"/>
            <a:ext cx="7556421" cy="6803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Done by:</a:t>
            </a:r>
            <a:endParaRPr lang="en-US" sz="2000" b="1" dirty="0">
              <a:solidFill>
                <a:srgbClr val="384653"/>
              </a:solidFill>
              <a:latin typeface="Times New Roman" panose="02020603050405020304" pitchFamily="18" charset="0"/>
              <a:ea typeface="Roboto" panose="02000000000000000000" pitchFamily="34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JYOTHSNA PRIYA       </a:t>
            </a:r>
            <a:endParaRPr lang="en-US" sz="1750" dirty="0">
              <a:solidFill>
                <a:srgbClr val="384653"/>
              </a:solidFill>
              <a:latin typeface="Times New Roman" panose="02020603050405020304" pitchFamily="18" charset="0"/>
              <a:ea typeface="Roboto" panose="02000000000000000000" pitchFamily="34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REBECA SUJI            </a:t>
            </a:r>
            <a:endParaRPr lang="en-US" sz="1750" dirty="0">
              <a:solidFill>
                <a:srgbClr val="384653"/>
              </a:solidFill>
              <a:latin typeface="Times New Roman" panose="02020603050405020304" pitchFamily="18" charset="0"/>
              <a:ea typeface="Roboto" panose="02000000000000000000" pitchFamily="34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DURGA DEVI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280190" y="4939665"/>
            <a:ext cx="7556421" cy="6803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Special Thanks and Guidance by:</a:t>
            </a:r>
            <a:r>
              <a:rPr lang="en-US" sz="20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Sam Prakash and Leo Celestine Sir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15453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THANK YOU!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1133951" y="3218021"/>
            <a:ext cx="8939093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E3C4E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KnockTurn - Connecting Properties, Pro</a:t>
            </a:r>
            <a:r>
              <a:rPr lang="en-IN" altLang="en-US" sz="2650" dirty="0">
                <a:solidFill>
                  <a:srgbClr val="2E3C4E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je</a:t>
            </a:r>
            <a:r>
              <a:rPr lang="en-US" sz="2650" dirty="0">
                <a:solidFill>
                  <a:srgbClr val="2E3C4E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cts, and </a:t>
            </a:r>
            <a:r>
              <a:rPr lang="en-IN" altLang="en-US" sz="2650" dirty="0">
                <a:solidFill>
                  <a:srgbClr val="2E3C4E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Man power</a:t>
            </a:r>
            <a:endParaRPr lang="en-IN" altLang="en-US" sz="2650" dirty="0">
              <a:solidFill>
                <a:srgbClr val="2E3C4E"/>
              </a:solidFill>
              <a:latin typeface="Times New Roman" panose="02020603050405020304" pitchFamily="18" charset="0"/>
              <a:ea typeface="Host Grotesk Medium" panose="020B0504030402000203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93790" y="2877860"/>
            <a:ext cx="30480" cy="1105614"/>
          </a:xfrm>
          <a:prstGeom prst="rect">
            <a:avLst/>
          </a:prstGeom>
          <a:solidFill>
            <a:srgbClr val="95CCDA"/>
          </a:solidFill>
        </p:spPr>
      </p:sp>
      <p:sp>
        <p:nvSpPr>
          <p:cNvPr id="5" name="Text 3"/>
          <p:cNvSpPr/>
          <p:nvPr/>
        </p:nvSpPr>
        <p:spPr>
          <a:xfrm>
            <a:off x="793790" y="4238625"/>
            <a:ext cx="13042821" cy="6803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Thank you for exploring our comprehensive platform solution. KnockTurn is committed to revolutionizing how businesses manage their resources through innovative technology and user-centered design.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4"/>
          <p:cNvSpPr/>
          <p:nvPr/>
        </p:nvSpPr>
        <p:spPr>
          <a:xfrm>
            <a:off x="793790" y="5287480"/>
            <a:ext cx="13042821" cy="35957"/>
          </a:xfrm>
          <a:prstGeom prst="rect">
            <a:avLst/>
          </a:prstGeom>
          <a:solidFill>
            <a:srgbClr val="384653">
              <a:alpha val="50000"/>
            </a:srgbClr>
          </a:solidFill>
        </p:spPr>
      </p:sp>
      <p:sp>
        <p:nvSpPr>
          <p:cNvPr id="7" name="Text 5"/>
          <p:cNvSpPr/>
          <p:nvPr/>
        </p:nvSpPr>
        <p:spPr>
          <a:xfrm>
            <a:off x="793790" y="5578554"/>
            <a:ext cx="13042821" cy="3401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Project Team:</a:t>
            </a:r>
            <a:r>
              <a:rPr lang="en-US" sz="20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 Rebeca Suji A, Durga Devi, Jyothsna Priya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93790" y="6173867"/>
            <a:ext cx="13042821" cy="3401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Under the Guidance of:</a:t>
            </a:r>
            <a:r>
              <a:rPr lang="en-US" sz="20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 Sam Prakash and Leo Celestine Sir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56172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ABOUT KNOCKTURN 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031927"/>
            <a:ext cx="3459123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E3C4E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COMPANY OVERVIEW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3684032"/>
            <a:ext cx="6244709" cy="136064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KnockTurn is a comprehensive digital platform revolutionizing the real estate and business services industry. We provide seamless integration of property management, pro</a:t>
            </a:r>
            <a:r>
              <a:rPr lang="en-IN" alt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je</a:t>
            </a: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ct listings, and manpower solutions all in one unified ecosystem.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5248751"/>
            <a:ext cx="6244709" cy="10204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Our innovative approach combines cutting-edge technology with practical business needs, making it easier for clients to manage diverse assets and resources efficiently.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599521" y="3031927"/>
            <a:ext cx="3402330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E3C4E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VISION &amp; MISSION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599521" y="3684032"/>
            <a:ext cx="6244709" cy="10204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b="1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Vision:</a:t>
            </a: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 To be the leading integrated platform connecting properties, products, and people, transforming how businesses manage their resources.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99521" y="4908590"/>
            <a:ext cx="6244709" cy="136064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b="1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Mission:</a:t>
            </a: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 To deliver innovative, user-friendly solutions that simplify property management, streamline product distribution, and connect skilled manpower with opportunities.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6047" y="595074"/>
            <a:ext cx="5400556" cy="6750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2E3C4E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OUR CORE SERVICES</a:t>
            </a:r>
            <a:endParaRPr lang="en-US" sz="42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56047" y="1594128"/>
            <a:ext cx="3707963" cy="3398163"/>
          </a:xfrm>
          <a:prstGeom prst="roundRect">
            <a:avLst>
              <a:gd name="adj" fmla="val 2670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46" y="1817727"/>
            <a:ext cx="648057" cy="648057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7883" y="1995964"/>
            <a:ext cx="291584" cy="2915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979646" y="2681764"/>
            <a:ext cx="2792016" cy="33754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84653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Property Management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979646" y="3148846"/>
            <a:ext cx="3260765" cy="161984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Comprehensive solutions for commercial, residential, agricultural, and industrial properties with advanced rental and leasing capabilities.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4"/>
          <p:cNvSpPr/>
          <p:nvPr/>
        </p:nvSpPr>
        <p:spPr>
          <a:xfrm>
            <a:off x="4679990" y="1594128"/>
            <a:ext cx="3707963" cy="3398163"/>
          </a:xfrm>
          <a:prstGeom prst="roundRect">
            <a:avLst>
              <a:gd name="adj" fmla="val 2670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3589" y="1817727"/>
            <a:ext cx="648057" cy="648057"/>
          </a:xfrm>
          <a:prstGeom prst="rect">
            <a:avLst/>
          </a:prstGeom>
        </p:spPr>
      </p:pic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81826" y="1995964"/>
            <a:ext cx="291584" cy="291584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4903589" y="2681764"/>
            <a:ext cx="2700218" cy="33754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84653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Pro</a:t>
            </a:r>
            <a:r>
              <a:rPr lang="en-IN" altLang="en-US" sz="2100" dirty="0">
                <a:solidFill>
                  <a:srgbClr val="384653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je</a:t>
            </a:r>
            <a:r>
              <a:rPr lang="en-US" sz="2100" dirty="0">
                <a:solidFill>
                  <a:srgbClr val="384653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ct Services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6"/>
          <p:cNvSpPr/>
          <p:nvPr/>
        </p:nvSpPr>
        <p:spPr>
          <a:xfrm>
            <a:off x="4903589" y="3148846"/>
            <a:ext cx="3260765" cy="129587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Efficient pro</a:t>
            </a:r>
            <a:r>
              <a:rPr lang="en-IN" altLang="en-US" sz="17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je</a:t>
            </a:r>
            <a:r>
              <a:rPr lang="en-US" sz="17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ct listing and management system enabling seamless buying and selling across multiple categories.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Shape 7"/>
          <p:cNvSpPr/>
          <p:nvPr/>
        </p:nvSpPr>
        <p:spPr>
          <a:xfrm>
            <a:off x="756047" y="5208270"/>
            <a:ext cx="7631906" cy="2426256"/>
          </a:xfrm>
          <a:prstGeom prst="roundRect">
            <a:avLst>
              <a:gd name="adj" fmla="val 3740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9646" y="5431869"/>
            <a:ext cx="648057" cy="648057"/>
          </a:xfrm>
          <a:prstGeom prst="rect">
            <a:avLst/>
          </a:prstGeom>
        </p:spPr>
      </p:pic>
      <p:pic>
        <p:nvPicPr>
          <p:cNvPr id="16" name="Image 6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57883" y="5610106"/>
            <a:ext cx="291584" cy="291584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979646" y="6295906"/>
            <a:ext cx="2700218" cy="33754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84653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Manpower Solutions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9"/>
          <p:cNvSpPr/>
          <p:nvPr/>
        </p:nvSpPr>
        <p:spPr>
          <a:xfrm>
            <a:off x="979646" y="6762988"/>
            <a:ext cx="7184707" cy="64793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Connecting skilled professionals with businesses, facilitating recruitment and workforce management efficiently.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28750"/>
            <a:ext cx="956441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PROPERTY MANAGEMENT SERVICES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591157"/>
            <a:ext cx="13042821" cy="6803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Our platform offers specialized property management across four distinct categories, plus comprehensive rental and leasing solutions.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3753445"/>
            <a:ext cx="2951083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Commercial Properties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4243864"/>
            <a:ext cx="3048000" cy="136064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Office spaces, retail outlets, and business centers with advanced amenities and prime locations.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4125278" y="375344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Residential Properties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4125278" y="4243864"/>
            <a:ext cx="3048119" cy="10204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Apartments, villas, and housing complexes designed for comfortable living.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456884" y="375344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Agricultural Land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456884" y="4243864"/>
            <a:ext cx="3048119" cy="10204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Farmland and agricultural properties for cultivation and investment opportunities.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0788491" y="375344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Industrial Properties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0788491" y="4243864"/>
            <a:ext cx="3048119" cy="10204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Warehouses, factories, and manufacturing facilities for business operations.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859661"/>
            <a:ext cx="13042821" cy="941070"/>
          </a:xfrm>
          <a:prstGeom prst="roundRect">
            <a:avLst>
              <a:gd name="adj" fmla="val 10123"/>
            </a:avLst>
          </a:prstGeom>
          <a:solidFill>
            <a:srgbClr val="C6E4EB"/>
          </a:solidFill>
        </p:spPr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0604" y="6188512"/>
            <a:ext cx="283488" cy="226814"/>
          </a:xfrm>
          <a:prstGeom prst="rect">
            <a:avLst/>
          </a:prstGeom>
        </p:spPr>
      </p:pic>
      <p:sp>
        <p:nvSpPr>
          <p:cNvPr id="14" name="Text 11"/>
          <p:cNvSpPr/>
          <p:nvPr/>
        </p:nvSpPr>
        <p:spPr>
          <a:xfrm>
            <a:off x="1530906" y="6143149"/>
            <a:ext cx="12078891" cy="3401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Plus:</a:t>
            </a:r>
            <a:r>
              <a:rPr lang="en-US" sz="1750" dirty="0">
                <a:solidFill>
                  <a:srgbClr val="000000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 Dedicated Rental &amp; Leasing page for flexible property solutions across all categories.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3429" y="600432"/>
            <a:ext cx="7617143" cy="136326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dirty="0">
                <a:solidFill>
                  <a:srgbClr val="2E3C4E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SMART PROPERTY DISCOVERY</a:t>
            </a:r>
            <a:endParaRPr lang="en-US" sz="42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63429" y="2509004"/>
            <a:ext cx="3134916" cy="4089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2E3C4E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FILTER CARD SYSTEM</a:t>
            </a:r>
            <a:endParaRPr lang="en-US" sz="2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63429" y="3136106"/>
            <a:ext cx="3134916" cy="98155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Each property page features an intuitive filter card allowing users to refine searches by: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63429" y="4313873"/>
            <a:ext cx="3134916" cy="3271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Location and area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63429" y="4717375"/>
            <a:ext cx="3134916" cy="3271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Price range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63429" y="5120878"/>
            <a:ext cx="3134916" cy="3271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Property size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63429" y="5524381"/>
            <a:ext cx="3134916" cy="3271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Amenities and features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63429" y="5927884"/>
            <a:ext cx="3134916" cy="3271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Availability status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63429" y="6451283"/>
            <a:ext cx="3134916" cy="98155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Smart filters ensure users find exactly what they're looking for quickly and efficiently.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4438174" y="2509004"/>
            <a:ext cx="3286958" cy="4089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2E3C4E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PROPERTY CARD DISPLAY</a:t>
            </a:r>
            <a:endParaRPr lang="en-US" sz="2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438174" y="3136106"/>
            <a:ext cx="3949898" cy="98155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Every property is showcased through a visually appealing property card featuring: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4438174" y="4313873"/>
            <a:ext cx="3949898" cy="3271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Property image and title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4438174" y="4717375"/>
            <a:ext cx="3949898" cy="65436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Key specifications (size, price, location)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4438174" y="5120878"/>
            <a:ext cx="3949898" cy="3271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Quick highlights and amenities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4409063" y="5524381"/>
            <a:ext cx="3949898" cy="3271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Interactive "View Details" button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36727"/>
            <a:ext cx="7048143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DETAILED PROPERTY VIEW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2485668"/>
            <a:ext cx="226814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Light" pitchFamily="34" charset="0"/>
                <a:ea typeface="Host Grotesk Light" pitchFamily="34" charset="-122"/>
                <a:cs typeface="Host Grotesk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840712"/>
            <a:ext cx="3664744" cy="3048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301502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BASIC OVERVIEW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793790" y="3505438"/>
            <a:ext cx="3664744" cy="10204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Users see essential information at a glance on the property card - price, location, size, and key features.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4685348" y="2485668"/>
            <a:ext cx="226814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Light" pitchFamily="34" charset="0"/>
                <a:ea typeface="Host Grotesk Light" pitchFamily="34" charset="-122"/>
                <a:cs typeface="Host Grotesk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5348" y="2840712"/>
            <a:ext cx="3664863" cy="3048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685348" y="301502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VIEW BUTTON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4685348" y="3505438"/>
            <a:ext cx="3664863" cy="10204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Clicking the "View Details" button opens comprehensive property information in an expanded view.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7"/>
          <p:cNvSpPr/>
          <p:nvPr/>
        </p:nvSpPr>
        <p:spPr>
          <a:xfrm>
            <a:off x="793790" y="4922758"/>
            <a:ext cx="226814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Host Grotesk Light" pitchFamily="34" charset="0"/>
                <a:ea typeface="Host Grotesk Light" pitchFamily="34" charset="-122"/>
                <a:cs typeface="Host Grotesk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255062"/>
            <a:ext cx="7556421" cy="3048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93790" y="545211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Complete Details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9"/>
          <p:cNvSpPr/>
          <p:nvPr/>
        </p:nvSpPr>
        <p:spPr>
          <a:xfrm>
            <a:off x="793790" y="5942528"/>
            <a:ext cx="7556421" cy="6803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Full specifications, multiple images, floor plans, amenities list, neighborhood info, and contact options are displayed.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8906" y="769263"/>
            <a:ext cx="6502956" cy="6865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2E3C4E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POWERFUL ADMIN PANEL</a:t>
            </a:r>
            <a:endParaRPr lang="en-US" sz="4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68906" y="1982867"/>
            <a:ext cx="7641074" cy="65889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The KnockTurn admin panel provides complete control over the platform with a user-friendly interface designed for efficiency and ease of management.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68906" y="2861429"/>
            <a:ext cx="3598307" cy="4119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2E3C4E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CORE ADMIN CAPABILITIES</a:t>
            </a:r>
            <a:endParaRPr lang="en-US" sz="2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3"/>
          <p:cNvSpPr/>
          <p:nvPr/>
        </p:nvSpPr>
        <p:spPr>
          <a:xfrm>
            <a:off x="768906" y="3520440"/>
            <a:ext cx="494228" cy="494228"/>
          </a:xfrm>
          <a:prstGeom prst="roundRect">
            <a:avLst>
              <a:gd name="adj" fmla="val 18671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482804" y="3595926"/>
            <a:ext cx="2746296" cy="3432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84653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Add New Listings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1482804" y="4158853"/>
            <a:ext cx="2969300" cy="131778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Create new property, product, or manpower listings with comprehensive details and media uploads.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4726662" y="3520440"/>
            <a:ext cx="494228" cy="494228"/>
          </a:xfrm>
          <a:prstGeom prst="roundRect">
            <a:avLst>
              <a:gd name="adj" fmla="val 18671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440561" y="3595926"/>
            <a:ext cx="2746296" cy="3432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84653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Edit Existing Content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440561" y="4158853"/>
            <a:ext cx="2969419" cy="131778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Modify and update any listing information, ensuring all content remains current and accurate.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768906" y="5915978"/>
            <a:ext cx="494228" cy="494228"/>
          </a:xfrm>
          <a:prstGeom prst="roundRect">
            <a:avLst>
              <a:gd name="adj" fmla="val 18671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482804" y="5991463"/>
            <a:ext cx="2814876" cy="3432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84653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Delete Outdated Items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1482804" y="6554391"/>
            <a:ext cx="6927175" cy="65889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Remove sold properties, unavailable products, or expired listings to maintain platform quality.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3619" y="2032278"/>
            <a:ext cx="4915376" cy="49153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303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0651" y="529828"/>
            <a:ext cx="7513558" cy="6020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2E3C4E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PLATFORM FEATURES &amp; BENEFITS</a:t>
            </a:r>
            <a:endParaRPr lang="en-US" sz="3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160651" y="1420892"/>
            <a:ext cx="7795498" cy="1425416"/>
          </a:xfrm>
          <a:prstGeom prst="roundRect">
            <a:avLst>
              <a:gd name="adj" fmla="val 7698"/>
            </a:avLst>
          </a:prstGeom>
          <a:solidFill>
            <a:srgbClr val="FAF9F5"/>
          </a:solidFill>
          <a:ln w="22860">
            <a:solidFill>
              <a:srgbClr val="95CCD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37791" y="1420892"/>
            <a:ext cx="91440" cy="1425416"/>
          </a:xfrm>
          <a:prstGeom prst="roundRect">
            <a:avLst>
              <a:gd name="adj" fmla="val 88498"/>
            </a:avLst>
          </a:prstGeom>
          <a:solidFill>
            <a:srgbClr val="95CCDA"/>
          </a:solidFill>
        </p:spPr>
      </p:sp>
      <p:sp>
        <p:nvSpPr>
          <p:cNvPr id="6" name="Text 3"/>
          <p:cNvSpPr/>
          <p:nvPr/>
        </p:nvSpPr>
        <p:spPr>
          <a:xfrm>
            <a:off x="6444734" y="1636395"/>
            <a:ext cx="2521148" cy="30099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384653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USER FRIENDLY INTERFACE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444734" y="2052876"/>
            <a:ext cx="7295912" cy="5779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Intuitive design makes navigation seamless for both clients and administrators, reducing learning curve and increasing efficiency.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6160651" y="3038951"/>
            <a:ext cx="7795498" cy="1425416"/>
          </a:xfrm>
          <a:prstGeom prst="roundRect">
            <a:avLst>
              <a:gd name="adj" fmla="val 7698"/>
            </a:avLst>
          </a:prstGeom>
          <a:solidFill>
            <a:srgbClr val="FAF9F5"/>
          </a:solidFill>
          <a:ln w="22860">
            <a:solidFill>
              <a:srgbClr val="64B8CE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6137791" y="3038951"/>
            <a:ext cx="91440" cy="1425416"/>
          </a:xfrm>
          <a:prstGeom prst="roundRect">
            <a:avLst>
              <a:gd name="adj" fmla="val 88498"/>
            </a:avLst>
          </a:prstGeom>
          <a:solidFill>
            <a:srgbClr val="64B8CE"/>
          </a:solidFill>
        </p:spPr>
      </p:sp>
      <p:sp>
        <p:nvSpPr>
          <p:cNvPr id="10" name="Text 7"/>
          <p:cNvSpPr/>
          <p:nvPr/>
        </p:nvSpPr>
        <p:spPr>
          <a:xfrm>
            <a:off x="6444734" y="3254454"/>
            <a:ext cx="2548533" cy="30099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384653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COMPREHENSIVE SEARCH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444734" y="3670935"/>
            <a:ext cx="7295912" cy="5779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Advanced filtering and search capabilities help users find exactly what they need across properties, products, and manpower.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160651" y="4657011"/>
            <a:ext cx="7795498" cy="1425416"/>
          </a:xfrm>
          <a:prstGeom prst="roundRect">
            <a:avLst>
              <a:gd name="adj" fmla="val 7698"/>
            </a:avLst>
          </a:prstGeom>
          <a:solidFill>
            <a:srgbClr val="FAF9F5"/>
          </a:solidFill>
          <a:ln w="22860">
            <a:solidFill>
              <a:srgbClr val="C3643D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137791" y="4657011"/>
            <a:ext cx="91440" cy="1425416"/>
          </a:xfrm>
          <a:prstGeom prst="roundRect">
            <a:avLst>
              <a:gd name="adj" fmla="val 88498"/>
            </a:avLst>
          </a:prstGeom>
          <a:solidFill>
            <a:srgbClr val="C3643D"/>
          </a:solidFill>
        </p:spPr>
      </p:sp>
      <p:sp>
        <p:nvSpPr>
          <p:cNvPr id="14" name="Text 11"/>
          <p:cNvSpPr/>
          <p:nvPr/>
        </p:nvSpPr>
        <p:spPr>
          <a:xfrm>
            <a:off x="6444734" y="4872514"/>
            <a:ext cx="2408396" cy="30099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384653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REAL TIME UPDATES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444734" y="5288994"/>
            <a:ext cx="7295912" cy="5779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Instant synchronization ensures all listings and information remain current across the platform.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6160651" y="6275070"/>
            <a:ext cx="7795498" cy="1425416"/>
          </a:xfrm>
          <a:prstGeom prst="roundRect">
            <a:avLst>
              <a:gd name="adj" fmla="val 7698"/>
            </a:avLst>
          </a:prstGeom>
          <a:solidFill>
            <a:srgbClr val="FAF9F5"/>
          </a:solidFill>
          <a:ln w="22860">
            <a:solidFill>
              <a:srgbClr val="E9CFC9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6137791" y="6275070"/>
            <a:ext cx="91440" cy="1425416"/>
          </a:xfrm>
          <a:prstGeom prst="roundRect">
            <a:avLst>
              <a:gd name="adj" fmla="val 88498"/>
            </a:avLst>
          </a:prstGeom>
          <a:solidFill>
            <a:srgbClr val="E9CFC9"/>
          </a:solidFill>
        </p:spPr>
      </p:sp>
      <p:sp>
        <p:nvSpPr>
          <p:cNvPr id="18" name="Text 15"/>
          <p:cNvSpPr/>
          <p:nvPr/>
        </p:nvSpPr>
        <p:spPr>
          <a:xfrm>
            <a:off x="6444734" y="6490573"/>
            <a:ext cx="2408396" cy="30099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384653"/>
                </a:solidFill>
                <a:latin typeface="Host Grotesk Medium" panose="020B0504030402000203" pitchFamily="34" charset="0"/>
                <a:ea typeface="Host Grotesk Medium" panose="020B0504030402000203" pitchFamily="34" charset="-122"/>
                <a:cs typeface="Host Grotesk Medium" panose="020B0504030402000203" pitchFamily="34" charset="-120"/>
              </a:rPr>
              <a:t>SECURE MANAGEMENT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6444734" y="6907054"/>
            <a:ext cx="7295912" cy="5779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Robust admin controls and security measures protect data and ensure authorized access only.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9645"/>
            <a:ext cx="7611666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WHY CHOOSE KNOCKTURN?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245400"/>
            <a:ext cx="4158615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384653"/>
                </a:solidFill>
                <a:latin typeface="Host Grotesk Medium" panose="020B0504030402000203" pitchFamily="34" charset="0"/>
                <a:ea typeface="Host Grotesk Medium" panose="020B0504030402000203" pitchFamily="34" charset="-122"/>
                <a:cs typeface="Host Grotesk Medium" panose="020B0504030402000203" pitchFamily="34" charset="-120"/>
              </a:rPr>
              <a:t>3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1455420" y="327719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Integrated Services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3767614"/>
            <a:ext cx="4158615" cy="6803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Property, Pro</a:t>
            </a:r>
            <a:r>
              <a:rPr lang="en-IN" alt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je</a:t>
            </a: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ct, and Manpower in one unified platform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235893" y="2245400"/>
            <a:ext cx="4158615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384653"/>
                </a:solidFill>
                <a:latin typeface="Host Grotesk Medium" panose="020B0504030402000203" pitchFamily="34" charset="0"/>
                <a:ea typeface="Host Grotesk Medium" panose="020B0504030402000203" pitchFamily="34" charset="-122"/>
                <a:cs typeface="Host Grotesk Medium" panose="020B0504030402000203" pitchFamily="34" charset="-120"/>
              </a:rPr>
              <a:t>100%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5897523" y="327719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Digital Solution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235893" y="3767614"/>
            <a:ext cx="4158615" cy="6803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Fully online management with 24/7 accessibility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9677995" y="2245400"/>
            <a:ext cx="4158615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384653"/>
                </a:solidFill>
                <a:latin typeface="Host Grotesk Medium" panose="020B0504030402000203" pitchFamily="34" charset="0"/>
                <a:ea typeface="Host Grotesk Medium" panose="020B0504030402000203" pitchFamily="34" charset="-122"/>
                <a:cs typeface="Host Grotesk Medium" panose="020B0504030402000203" pitchFamily="34" charset="-120"/>
              </a:rPr>
              <a:t>1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10339626" y="327719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Single Dashboard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9677995" y="3767614"/>
            <a:ext cx="4158615" cy="6803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Manage everything from one comprehensive admin panel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93790" y="4929902"/>
            <a:ext cx="3402330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E3C4E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For Clients</a:t>
            </a:r>
            <a:endParaRPr lang="en-US" sz="26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93790" y="5582007"/>
            <a:ext cx="6244709" cy="3401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Easy property discovery and comparison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93790" y="6001464"/>
            <a:ext cx="6244709" cy="3401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Detailed information at your fingertips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793790" y="6420922"/>
            <a:ext cx="6244709" cy="3401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Streamlined rental and leasing processes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793790" y="6840379"/>
            <a:ext cx="6244709" cy="3401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Access to diverse pro</a:t>
            </a:r>
            <a:r>
              <a:rPr lang="en-IN" alt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je</a:t>
            </a: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ct and service options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7599521" y="4929902"/>
            <a:ext cx="3402330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E3C4E"/>
                </a:solidFill>
                <a:latin typeface="Times New Roman" panose="02020603050405020304" pitchFamily="18" charset="0"/>
                <a:ea typeface="Host Grotesk Medium" panose="020B0504030402000203" pitchFamily="34" charset="-122"/>
                <a:cs typeface="Times New Roman" panose="02020603050405020304" pitchFamily="18" charset="0"/>
              </a:rPr>
              <a:t>For Administrators</a:t>
            </a:r>
            <a:endParaRPr lang="en-US" sz="26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599521" y="5582007"/>
            <a:ext cx="6244709" cy="3401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Efficient content management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599521" y="6001464"/>
            <a:ext cx="6244709" cy="3401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Quick updates and modifications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7599521" y="6420922"/>
            <a:ext cx="6244709" cy="3401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Comprehensive control over listings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7599521" y="6840379"/>
            <a:ext cx="6244709" cy="3401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384653"/>
                </a:solidFill>
                <a:latin typeface="Times New Roman" panose="02020603050405020304" pitchFamily="18" charset="0"/>
                <a:ea typeface="Roboto" panose="02000000000000000000" pitchFamily="34" charset="-122"/>
                <a:cs typeface="Times New Roman" panose="02020603050405020304" pitchFamily="18" charset="0"/>
              </a:rPr>
              <a:t>Scalable platform for business growth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4994</Words>
  <Application>WPS Presentation</Application>
  <PresentationFormat>Custom</PresentationFormat>
  <Paragraphs>197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9" baseType="lpstr">
      <vt:lpstr>Arial</vt:lpstr>
      <vt:lpstr>SimSun</vt:lpstr>
      <vt:lpstr>Wingdings</vt:lpstr>
      <vt:lpstr>Times New Roman</vt:lpstr>
      <vt:lpstr>Roboto</vt:lpstr>
      <vt:lpstr>Host Grotesk Medium</vt:lpstr>
      <vt:lpstr>Roboto</vt:lpstr>
      <vt:lpstr>Roboto</vt:lpstr>
      <vt:lpstr>Host Grotesk Light</vt:lpstr>
      <vt:lpstr>Segoe Print</vt:lpstr>
      <vt:lpstr>Host Grotesk Light</vt:lpstr>
      <vt:lpstr>Host Grotesk Light</vt:lpstr>
      <vt:lpstr>Host Grotesk Medium</vt:lpstr>
      <vt:lpstr>Host Grotesk Medium</vt:lpstr>
      <vt:lpstr>Microsoft YaHei</vt:lpstr>
      <vt:lpstr>Arial Unicode MS</vt:lpstr>
      <vt:lpstr>Calibri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Jyothsna Priya</cp:lastModifiedBy>
  <cp:revision>5</cp:revision>
  <dcterms:created xsi:type="dcterms:W3CDTF">2025-12-20T07:10:00Z</dcterms:created>
  <dcterms:modified xsi:type="dcterms:W3CDTF">2025-12-22T04:24:44Z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788D98DEBF97415AA8CEA036496FCDF3_12</vt:lpwstr>
  </property>
  <property fmtid="{D5CDD505-2E9C-101B-9397-08002B2CF9AE}" pid="3" name="KSOProductBuildVer">
    <vt:lpwstr>1033-12.2.0.23196</vt:lpwstr>
  </property>
</Properties>
</file>